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32B47B-6AEC-47C8-9174-89C83D37513B}">
  <a:tblStyle styleId="{DB32B47B-6AEC-47C8-9174-89C83D3751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8cc3fc4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8cc3fc4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18cc3fc4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18cc3fc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18cc3fc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18cc3fc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8d2bfc3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8d2bfc3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8d2bfc3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8d2bfc3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18cc3fc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18cc3fc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18cc3fc4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18cc3fc4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18cc3fc4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18cc3fc4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18cc3fc4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18cc3fc4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18cc3fc4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18cc3fc4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18cc3fc4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18cc3fc4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8cc3fc4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8cc3fc4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18cc3fc4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18cc3fc4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18cc3fc4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18cc3fc4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18cc3fc4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18cc3fc4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18cc3fc4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18cc3fc4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18cc3fc4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18cc3fc4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18cc3fc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18cc3fc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8cc3fc4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8cc3fc4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18cc3fc4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18cc3fc4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18cc3fc4c_0_2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18cc3fc4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18cc3fc4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18cc3f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18cc3fc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18cc3fc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18cc3fc4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18cc3fc4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hyperlink" Target="https://www.youtube.com/watch?v=KTB_OFoAQcc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Convolucionais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 em Visão Computacional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5" y="851275"/>
            <a:ext cx="7876854" cy="413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952000" y="2308050"/>
            <a:ext cx="79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Filtro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Google Shape;187;p22"/>
          <p:cNvCxnSpPr>
            <a:stCxn id="186" idx="0"/>
          </p:cNvCxnSpPr>
          <p:nvPr/>
        </p:nvCxnSpPr>
        <p:spPr>
          <a:xfrm rot="10800000">
            <a:off x="1342300" y="1910850"/>
            <a:ext cx="6900" cy="397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25" y="812575"/>
            <a:ext cx="8839199" cy="360596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041150" y="3212125"/>
            <a:ext cx="10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stride = 1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3606275" y="860975"/>
            <a:ext cx="1991400" cy="954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((-1*1) +( -1*-1)+(-1*-1)+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(-1*-1)+(1*1)+(-1*-1)+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(-1*-1)+(-1*-1)+(1*1))/9 = (-1+1+1+1+1+1+1+1+1)/9 = 8/9 = 0.77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23"/>
          <p:cNvCxnSpPr>
            <a:stCxn id="195" idx="3"/>
          </p:cNvCxnSpPr>
          <p:nvPr/>
        </p:nvCxnSpPr>
        <p:spPr>
          <a:xfrm>
            <a:off x="5597675" y="1338125"/>
            <a:ext cx="167400" cy="4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628900" y="1010725"/>
            <a:ext cx="2979900" cy="1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3"/>
          <p:cNvCxnSpPr/>
          <p:nvPr/>
        </p:nvCxnSpPr>
        <p:spPr>
          <a:xfrm>
            <a:off x="636375" y="1018225"/>
            <a:ext cx="0" cy="19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04" name="Google Shape;204;p24"/>
          <p:cNvGraphicFramePr/>
          <p:nvPr/>
        </p:nvGraphicFramePr>
        <p:xfrm>
          <a:off x="593088" y="11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5" name="Google Shape;205;p24"/>
          <p:cNvGraphicFramePr/>
          <p:nvPr/>
        </p:nvGraphicFramePr>
        <p:xfrm>
          <a:off x="1601563" y="11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" name="Google Shape;206;p24"/>
          <p:cNvGraphicFramePr/>
          <p:nvPr/>
        </p:nvGraphicFramePr>
        <p:xfrm>
          <a:off x="2610038" y="11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</a:t>
                      </a: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" name="Google Shape;207;p24"/>
          <p:cNvGraphicFramePr/>
          <p:nvPr/>
        </p:nvGraphicFramePr>
        <p:xfrm>
          <a:off x="3618513" y="11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</a:t>
                      </a: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</a:t>
                      </a: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8" name="Google Shape;208;p24"/>
          <p:cNvGraphicFramePr/>
          <p:nvPr/>
        </p:nvGraphicFramePr>
        <p:xfrm>
          <a:off x="4626988" y="11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</a:t>
                      </a: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9" name="Google Shape;209;p24"/>
          <p:cNvGraphicFramePr/>
          <p:nvPr/>
        </p:nvGraphicFramePr>
        <p:xfrm>
          <a:off x="5635463" y="11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</a:t>
                      </a: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" name="Google Shape;210;p24"/>
          <p:cNvGraphicFramePr/>
          <p:nvPr/>
        </p:nvGraphicFramePr>
        <p:xfrm>
          <a:off x="6643938" y="11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</a:t>
                      </a: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7652413" y="11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93075" y="363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3" name="Google Shape;213;p24"/>
          <p:cNvGraphicFramePr/>
          <p:nvPr/>
        </p:nvGraphicFramePr>
        <p:xfrm>
          <a:off x="1601550" y="363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Google Shape;214;p24"/>
          <p:cNvGraphicFramePr/>
          <p:nvPr/>
        </p:nvGraphicFramePr>
        <p:xfrm>
          <a:off x="2610025" y="363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" name="Google Shape;215;p24"/>
          <p:cNvGraphicFramePr/>
          <p:nvPr/>
        </p:nvGraphicFramePr>
        <p:xfrm>
          <a:off x="3618500" y="363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6" name="Google Shape;216;p24"/>
          <p:cNvGraphicFramePr/>
          <p:nvPr/>
        </p:nvGraphicFramePr>
        <p:xfrm>
          <a:off x="4626975" y="363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7" name="Google Shape;217;p24"/>
          <p:cNvGraphicFramePr/>
          <p:nvPr/>
        </p:nvGraphicFramePr>
        <p:xfrm>
          <a:off x="5635450" y="363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" name="Google Shape;218;p24"/>
          <p:cNvGraphicFramePr/>
          <p:nvPr/>
        </p:nvGraphicFramePr>
        <p:xfrm>
          <a:off x="6643925" y="363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-1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9" name="Google Shape;219;p24"/>
          <p:cNvGraphicFramePr/>
          <p:nvPr/>
        </p:nvGraphicFramePr>
        <p:xfrm>
          <a:off x="7652400" y="363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Google Shape;220;p24"/>
          <p:cNvGraphicFramePr/>
          <p:nvPr/>
        </p:nvGraphicFramePr>
        <p:xfrm>
          <a:off x="4122750" y="2386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{DB32B47B-6AEC-47C8-9174-89C83D37513B}</a:tableStyleId>
              </a:tblPr>
              <a:tblGrid>
                <a:gridCol w="327000"/>
                <a:gridCol w="285750"/>
                <a:gridCol w="285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...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...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...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...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...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...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...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...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...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1" name="Google Shape;221;p24"/>
          <p:cNvSpPr txBox="1"/>
          <p:nvPr/>
        </p:nvSpPr>
        <p:spPr>
          <a:xfrm>
            <a:off x="5525500" y="2684600"/>
            <a:ext cx="299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512 possíveis features</a:t>
            </a:r>
            <a:br>
              <a:rPr b="1" lang="pt-B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t-B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len([0-7])*len([0-7])*len([0-7])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815250" y="237175"/>
            <a:ext cx="770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 EM IMAGENS RGB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“How is the magic performed???”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Não, não vamos ter explosão combinatorial !!! (Ufa!!!)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38" y="2228850"/>
            <a:ext cx="66008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875" y="1807075"/>
            <a:ext cx="4008243" cy="30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815250" y="237175"/>
            <a:ext cx="770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 EM IMAGENS RGB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“How is the magic performed???”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Não, não vamos ter explosão combinatorial !!! (Ufa!!!)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5321175" y="2150325"/>
            <a:ext cx="18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1+4+12+20 = 37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5351125" y="4201725"/>
            <a:ext cx="16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0+1+6+12 = 19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6" name="Google Shape;236;p26"/>
          <p:cNvCxnSpPr/>
          <p:nvPr/>
        </p:nvCxnSpPr>
        <p:spPr>
          <a:xfrm flipH="1">
            <a:off x="5882700" y="2479750"/>
            <a:ext cx="673800" cy="62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6"/>
          <p:cNvCxnSpPr/>
          <p:nvPr/>
        </p:nvCxnSpPr>
        <p:spPr>
          <a:xfrm rot="10800000">
            <a:off x="5920225" y="3520325"/>
            <a:ext cx="628800" cy="74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6"/>
          <p:cNvSpPr txBox="1"/>
          <p:nvPr/>
        </p:nvSpPr>
        <p:spPr>
          <a:xfrm>
            <a:off x="6131400" y="4680900"/>
            <a:ext cx="27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Andrew Ng (Convolutions RGB)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925" y="741675"/>
            <a:ext cx="6115050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5869450" y="698875"/>
            <a:ext cx="17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convolutional layer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225" y="2790275"/>
            <a:ext cx="3664449" cy="20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2631050" y="770775"/>
            <a:ext cx="4098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Oh No, Oh No, Oh No No No No No…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Uso de recursos cresce linearmente com: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resolução da imagem,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dimensão dos features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número de features...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2631050" y="770775"/>
            <a:ext cx="5462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Precisamos lidar com a complexidade...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Possibilidades: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controlar a resolução da imagem,  (ok)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manter a dimensão dos features adequada, (???)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aumentar o stride, (nem sempre desejável)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condensar os mapas de features, (ok)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reduzir o número de features… (heurística)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050" y="2894775"/>
            <a:ext cx="2591900" cy="19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Redução de Complexidade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2631050" y="770775"/>
            <a:ext cx="409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MAXPOOL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Redução do featuremap pela seleção do elemento de maior valor em uma determinada área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438" y="1755500"/>
            <a:ext cx="6544031" cy="32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1669575" y="4559525"/>
            <a:ext cx="60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obs: 3x3 feature -&gt; 12 pontos, imagem 608 pontos ~ 2% da imagem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Redução de Complexidade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2631050" y="770775"/>
            <a:ext cx="4098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MAXPOOL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Depois da operação de pooling, o mapa é reduzido, no caso, a ¼ do número de pixels originais.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Como é selecionado o valor máximo em cada janela, a melhor ocorrência de cada filtro (feature) é preservado.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Perde-se um pouco da localidade do feature na imagem, mas isso não importa dado que sabemos que ele ocorre dentro da janela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Ementa</a:t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Introdução (15/10)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6" name="Google Shape;96;p14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Conceitos básicos de redes convolucionais</a:t>
            </a:r>
            <a:br>
              <a:rPr lang="pt-BR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Funções de Ativação</a:t>
            </a:r>
            <a:br>
              <a:rPr lang="pt-BR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Redução de complexidade (pooling)</a:t>
            </a:r>
            <a:br>
              <a:rPr lang="pt-BR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Classificação</a:t>
            </a:r>
            <a:endParaRPr sz="1400"/>
          </a:p>
        </p:txBody>
      </p:sp>
      <p:grpSp>
        <p:nvGrpSpPr>
          <p:cNvPr id="97" name="Google Shape;97;p1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Yolo (22/10)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1" name="Google Shape;101;p14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Visão Geral Yolo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Estrutura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convolutional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activation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redirect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Boxing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Treinamento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augmentations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Full, lite, lite-3l</a:t>
            </a:r>
            <a:endParaRPr sz="1600"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03" name="Google Shape;103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4"/>
          <p:cNvSpPr txBox="1"/>
          <p:nvPr>
            <p:ph idx="4294967295" type="body"/>
          </p:nvPr>
        </p:nvSpPr>
        <p:spPr>
          <a:xfrm>
            <a:off x="6212475" y="1304875"/>
            <a:ext cx="2632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Tensorflow (29/10 05/11)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6" name="Google Shape;106;p14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Introdução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Keras + Tensorflow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Criação do modelo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Treinamento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Uso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YoloV3 no tensorflow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Redução de Complexidade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2631050" y="770775"/>
            <a:ext cx="40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MAXPOOL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550" y="1330800"/>
            <a:ext cx="5541804" cy="36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Funções de Ativação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615150" y="793000"/>
            <a:ext cx="4098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funções de ativação</a:t>
            </a: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ajudam a CNN a se manter matematicamente saudável, evitando que os valores aprendidos parem perto de 0 ou explodam em direção ao infinito.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função de ativação mais comum é a ReLU (rectified linear unity) definida como: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ReLU(x) = max(0,x)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funções de ativação introduzem não linearidade ao modelo, o que permite que ele aprenda mapeamentos funcionais complexos entre as entradas e as variáveis de resposta.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450" y="1059988"/>
            <a:ext cx="4125450" cy="288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Saúde Computacional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2522700" y="822138"/>
            <a:ext cx="40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Funções de Ativação: ReLU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50" y="1345625"/>
            <a:ext cx="7324692" cy="36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Saúde Computacional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2522700" y="822138"/>
            <a:ext cx="40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Funções de Ativação: ReLU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538" y="1345613"/>
            <a:ext cx="4821817" cy="361636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/>
        </p:nvSpPr>
        <p:spPr>
          <a:xfrm>
            <a:off x="222350" y="1452625"/>
            <a:ext cx="1682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aplicação da camada de ativação ReLU não reduz a dimensão das imagens, mas limita o intervalo de variação dos valores de saída dos filtros (features)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Pilha Convolucionail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385400" y="822150"/>
            <a:ext cx="813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entrada para cada camada (arrays bidimensionais) se parece muito com a saída (arrays bidimensionais). Podemos empilharas camadas como peças de Lego. As imagens brutas são filtradas, retificadas e agrupadas para criar um conjunto de imagens reduzidas e filtradas por recursos. Que podem ser filtrados e reduzidos repetidamente. Cada vez, os recursos ficam maiores e mais complexos, e as imagens ficam mais compactas. Isso permite que as camadas inferiores representem aspectos simples da imagem, como bordas e pontos brilhantes. Camadas mais altas podem representar aspectos cada vez mais sofisticados da imagem, como formas e padrões.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750" y="2638625"/>
            <a:ext cx="6601395" cy="18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/>
        </p:nvSpPr>
        <p:spPr>
          <a:xfrm>
            <a:off x="2614063" y="296975"/>
            <a:ext cx="33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Mapas de Features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348325" y="822150"/>
            <a:ext cx="79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Cada camada convolucional armazena características dos objetos com complexidade crescente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25" y="1285825"/>
            <a:ext cx="4816766" cy="361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7"/>
          <p:cNvSpPr txBox="1"/>
          <p:nvPr/>
        </p:nvSpPr>
        <p:spPr>
          <a:xfrm>
            <a:off x="3068325" y="1519325"/>
            <a:ext cx="22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5210200" y="1519325"/>
            <a:ext cx="12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Classificador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/>
        </p:nvSpPr>
        <p:spPr>
          <a:xfrm>
            <a:off x="2614063" y="296975"/>
            <a:ext cx="33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Mapas de Features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348325" y="822150"/>
            <a:ext cx="79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Cada camada convolucional armazena características dos objetos com complexidade crescente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50" y="1404400"/>
            <a:ext cx="62293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/>
        </p:nvSpPr>
        <p:spPr>
          <a:xfrm>
            <a:off x="2497625" y="296975"/>
            <a:ext cx="38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Conceito de Detetor/Classificador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152300" y="822150"/>
            <a:ext cx="88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detetor é uma rede neural tradicional, completamente conectada (fully connected) que recebe como entrada a saída da pilha de extração de features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0150"/>
            <a:ext cx="8839201" cy="263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/>
        </p:nvSpPr>
        <p:spPr>
          <a:xfrm>
            <a:off x="489150" y="296975"/>
            <a:ext cx="81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Estrutura mínima de um classificador CNN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152300" y="822150"/>
            <a:ext cx="88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Resumidamente é uma pilha de camadas convolucionais, funções de ativação, pooling que alimenta uma rede neural convencional completamente conectada que pode ter diversas camadas ocultas (hidden layers)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0150"/>
            <a:ext cx="8839199" cy="242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/>
        </p:nvSpPr>
        <p:spPr>
          <a:xfrm>
            <a:off x="489150" y="296975"/>
            <a:ext cx="81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Onde a Ciência conversa com a Arte (ops… I did it again…)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615150" y="896775"/>
            <a:ext cx="8248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Infelizmente, nem todos os aspectos das CNNs podem ser determinados de maneira direta, por “dedução matemática”. Há uma longa lista de decisões que o desenvolvedor deve tomar: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cada camada de convolução, quantos features? Quantos pixels em cada feature?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cada camada de pooling, qual tamanho de janela? Qual o stride?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cada camada extra totalmente conectada, quantos neurônios ocultos?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Além disso, há também decisões de arquitetura de nível superior a serem tomadas: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Quantas de cada camada incluir?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 que ordem?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Inclui redirecionamento (próxima aula)?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Algumas redes neurais profundas podem ter mais de mil camadas, o que abre muitas possibilidades.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Então grande parte do desenvolvimento decorre de experimentos empíricos: o pesquisador observa os resultados nas camadas convolucionais e intui o que fazer a seguir de modo a melhorar a classificação.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</a:t>
            </a:r>
            <a:endParaRPr/>
          </a:p>
        </p:txBody>
      </p:sp>
      <p:grpSp>
        <p:nvGrpSpPr>
          <p:cNvPr id="112" name="Google Shape;112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13" name="Google Shape;113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O ambiente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6" name="Google Shape;116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Veículos e pessoas circulando livremente.</a:t>
            </a:r>
            <a:br>
              <a:rPr lang="pt-BR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Condições ambientais diversas (sol, chuva, dia, noite).</a:t>
            </a:r>
            <a:br>
              <a:rPr lang="pt-BR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Ambiente urbano com iluminação artificial, reflexos, barreiras, etc</a:t>
            </a:r>
            <a:endParaRPr sz="1400"/>
          </a:p>
        </p:txBody>
      </p:sp>
      <p:grpSp>
        <p:nvGrpSpPr>
          <p:cNvPr id="117" name="Google Shape;117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18" name="Google Shape;11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O Contexto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1" name="Google Shape;121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Necessidade de identificar ocorrências:</a:t>
            </a:r>
            <a:br>
              <a:rPr lang="pt-BR" sz="1600"/>
            </a:b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Tumultos,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Assaltos,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Infrações de trânsito</a:t>
            </a:r>
            <a:endParaRPr sz="1600"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23" name="Google Shape;123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O problema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6" name="Google Shape;126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Identificar as ocorrências usando: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Computador embarcado, de borda (IoT),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Câmera simples,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Veículo em movimento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</a:t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</a:t>
            </a:r>
            <a:r>
              <a:rPr lang="pt-BR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16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Capturar imagens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Resolução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Nitidez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Cromaticidade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Taxa de captura</a:t>
            </a:r>
            <a:endParaRPr sz="1600"/>
          </a:p>
        </p:txBody>
      </p:sp>
      <p:sp>
        <p:nvSpPr>
          <p:cNvPr id="135" name="Google Shape;135;p16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</a:t>
            </a:r>
            <a:r>
              <a:rPr lang="pt-BR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16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Detetar objetos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Memória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CPU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Energia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Taxa de deteção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800"/>
              </a:spcAft>
              <a:buSzPts val="1600"/>
              <a:buChar char="●"/>
            </a:pPr>
            <a:r>
              <a:rPr lang="pt-BR" sz="1600"/>
              <a:t>Qualidade de deteção</a:t>
            </a:r>
            <a:endParaRPr sz="1600"/>
          </a:p>
        </p:txBody>
      </p:sp>
      <p:sp>
        <p:nvSpPr>
          <p:cNvPr id="138" name="Google Shape;138;p16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</a:t>
            </a:r>
            <a:r>
              <a:rPr lang="pt-BR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6"/>
          <p:cNvSpPr txBox="1"/>
          <p:nvPr>
            <p:ph idx="4294967295" type="body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Gerar notificações confiáveis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Identificação parcial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Placas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Cluster de objetos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Tumultos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Contexto de objetos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Assaltante,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Policial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Foco: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1796050" y="1312300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 txBox="1"/>
          <p:nvPr>
            <p:ph idx="4294967295" type="body"/>
          </p:nvPr>
        </p:nvSpPr>
        <p:spPr>
          <a:xfrm>
            <a:off x="1796050" y="145900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17"/>
          <p:cNvSpPr txBox="1"/>
          <p:nvPr>
            <p:ph idx="4294967295" type="body"/>
          </p:nvPr>
        </p:nvSpPr>
        <p:spPr>
          <a:xfrm>
            <a:off x="1796050" y="2078000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Capturar imagens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Resolução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Nitidez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Cromaticidade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Taxa de captura</a:t>
            </a:r>
            <a:endParaRPr sz="1600"/>
          </a:p>
        </p:txBody>
      </p:sp>
      <p:sp>
        <p:nvSpPr>
          <p:cNvPr id="149" name="Google Shape;149;p17"/>
          <p:cNvSpPr/>
          <p:nvPr/>
        </p:nvSpPr>
        <p:spPr>
          <a:xfrm>
            <a:off x="4408477" y="1312300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 txBox="1"/>
          <p:nvPr>
            <p:ph idx="4294967295" type="body"/>
          </p:nvPr>
        </p:nvSpPr>
        <p:spPr>
          <a:xfrm>
            <a:off x="4699850" y="145900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Desafio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17"/>
          <p:cNvSpPr txBox="1"/>
          <p:nvPr>
            <p:ph idx="4294967295" type="body"/>
          </p:nvPr>
        </p:nvSpPr>
        <p:spPr>
          <a:xfrm>
            <a:off x="4699846" y="2078000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Detetar objetos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Memória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CPU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Energia limitada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Taxa de deteção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800"/>
              </a:spcAft>
              <a:buSzPts val="1600"/>
              <a:buChar char="●"/>
            </a:pPr>
            <a:r>
              <a:rPr lang="pt-BR" sz="1600"/>
              <a:t>Qualidade de deteção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Neurais Convolucionais</a:t>
            </a:r>
            <a:endParaRPr/>
          </a:p>
        </p:txBody>
      </p:sp>
      <p:sp>
        <p:nvSpPr>
          <p:cNvPr id="158" name="Google Shape;158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custo computacional,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Maior tolerância a dados de baixa qualidade,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Maior capacidade de generalização.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1539350" y="1455675"/>
            <a:ext cx="53088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Convolução?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400" y="2571750"/>
            <a:ext cx="5394825" cy="9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800" y="843850"/>
            <a:ext cx="5828575" cy="3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/>
        </p:nvSpPr>
        <p:spPr>
          <a:xfrm>
            <a:off x="815250" y="237175"/>
            <a:ext cx="7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CONVOLUÇÃO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1275"/>
            <a:ext cx="8839202" cy="384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5353125" y="1227850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Feature (filtro)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3331675" y="3825800"/>
            <a:ext cx="11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Imagem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768150" y="4222600"/>
            <a:ext cx="16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Mapa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